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57" r:id="rId5"/>
    <p:sldId id="262" r:id="rId6"/>
    <p:sldId id="258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Лист1!$C$16</c:f>
              <c:strCache>
                <c:ptCount val="1"/>
                <c:pt idx="0">
                  <c:v>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Лист1!$D$15:$F$15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Лист1!$D$16:$F$16</c:f>
              <c:numCache>
                <c:formatCode>General</c:formatCode>
                <c:ptCount val="3"/>
                <c:pt idx="1">
                  <c:v>5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Лист1!$C$17</c:f>
              <c:strCache>
                <c:ptCount val="1"/>
                <c:pt idx="0">
                  <c:v>2</c:v>
                </c:pt>
              </c:strCache>
            </c:strRef>
          </c:tx>
          <c:cat>
            <c:strRef>
              <c:f>Лист1!$D$15:$F$15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Лист1!$D$17:$F$17</c:f>
              <c:numCache>
                <c:formatCode>General</c:formatCode>
                <c:ptCount val="3"/>
                <c:pt idx="2">
                  <c:v>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Лист1!$B$10</c:f>
              <c:strCache>
                <c:ptCount val="1"/>
                <c:pt idx="0">
                  <c:v>оқушы саны</c:v>
                </c:pt>
              </c:strCache>
            </c:strRef>
          </c:tx>
          <c:dLbls>
            <c:showVal val="1"/>
          </c:dLbls>
          <c:cat>
            <c:strRef>
              <c:f>Лист1!$C$9:$E$9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Лист1!$C$10:$E$10</c:f>
              <c:numCache>
                <c:formatCode>General</c:formatCode>
                <c:ptCount val="3"/>
                <c:pt idx="0">
                  <c:v>151</c:v>
                </c:pt>
                <c:pt idx="1">
                  <c:v>149</c:v>
                </c:pt>
                <c:pt idx="2">
                  <c:v>136</c:v>
                </c:pt>
              </c:numCache>
            </c:numRef>
          </c:val>
        </c:ser>
        <c:ser>
          <c:idx val="1"/>
          <c:order val="1"/>
          <c:tx>
            <c:strRef>
              <c:f>Лист1!$B$11</c:f>
              <c:strCache>
                <c:ptCount val="1"/>
                <c:pt idx="0">
                  <c:v>сапа</c:v>
                </c:pt>
              </c:strCache>
            </c:strRef>
          </c:tx>
          <c:dLbls>
            <c:showVal val="1"/>
          </c:dLbls>
          <c:cat>
            <c:strRef>
              <c:f>Лист1!$C$9:$E$9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Лист1!$C$11:$E$11</c:f>
              <c:numCache>
                <c:formatCode>General</c:formatCode>
                <c:ptCount val="3"/>
                <c:pt idx="0">
                  <c:v>69.5</c:v>
                </c:pt>
                <c:pt idx="1">
                  <c:v>61.7</c:v>
                </c:pt>
                <c:pt idx="2">
                  <c:v>63.2</c:v>
                </c:pt>
              </c:numCache>
            </c:numRef>
          </c:val>
        </c:ser>
        <c:ser>
          <c:idx val="2"/>
          <c:order val="2"/>
          <c:tx>
            <c:strRef>
              <c:f>Лист1!$B$12</c:f>
              <c:strCache>
                <c:ptCount val="1"/>
                <c:pt idx="0">
                  <c:v>үлгерім</c:v>
                </c:pt>
              </c:strCache>
            </c:strRef>
          </c:tx>
          <c:dLbls>
            <c:showVal val="1"/>
          </c:dLbls>
          <c:cat>
            <c:strRef>
              <c:f>Лист1!$C$9:$E$9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Лист1!$C$12:$E$12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axId val="52601984"/>
        <c:axId val="52603520"/>
      </c:barChart>
      <c:catAx>
        <c:axId val="52601984"/>
        <c:scaling>
          <c:orientation val="minMax"/>
        </c:scaling>
        <c:axPos val="b"/>
        <c:tickLblPos val="nextTo"/>
        <c:crossAx val="52603520"/>
        <c:crosses val="autoZero"/>
        <c:auto val="1"/>
        <c:lblAlgn val="ctr"/>
        <c:lblOffset val="100"/>
      </c:catAx>
      <c:valAx>
        <c:axId val="52603520"/>
        <c:scaling>
          <c:orientation val="minMax"/>
        </c:scaling>
        <c:axPos val="l"/>
        <c:majorGridlines/>
        <c:numFmt formatCode="General" sourceLinked="1"/>
        <c:tickLblPos val="nextTo"/>
        <c:crossAx val="526019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Лист2!$D$5</c:f>
              <c:strCache>
                <c:ptCount val="1"/>
                <c:pt idx="0">
                  <c:v>12 жылдық</c:v>
                </c:pt>
              </c:strCache>
            </c:strRef>
          </c:tx>
          <c:dLbls>
            <c:showVal val="1"/>
          </c:dLbls>
          <c:cat>
            <c:strRef>
              <c:f>Лист2!$C$6:$C$8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Лист2!$D$6:$D$8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Лист2!$E$5</c:f>
              <c:strCache>
                <c:ptCount val="1"/>
                <c:pt idx="0">
                  <c:v>МАБ дайындық</c:v>
                </c:pt>
              </c:strCache>
            </c:strRef>
          </c:tx>
          <c:dLbls>
            <c:showVal val="1"/>
          </c:dLbls>
          <c:cat>
            <c:strRef>
              <c:f>Лист2!$C$6:$C$8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Лист2!$E$6:$E$8</c:f>
              <c:numCache>
                <c:formatCode>General</c:formatCode>
                <c:ptCount val="3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Лист2!$F$5</c:f>
              <c:strCache>
                <c:ptCount val="1"/>
                <c:pt idx="0">
                  <c:v>Жаңа ақпараттық технологияны қолдану</c:v>
                </c:pt>
              </c:strCache>
            </c:strRef>
          </c:tx>
          <c:dLbls>
            <c:showVal val="1"/>
          </c:dLbls>
          <c:cat>
            <c:strRef>
              <c:f>Лист2!$C$6:$C$8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Лист2!$F$6:$F$8</c:f>
              <c:numCache>
                <c:formatCode>General</c:formatCode>
                <c:ptCount val="3"/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Лист2!$G$5</c:f>
              <c:strCache>
                <c:ptCount val="1"/>
                <c:pt idx="0">
                  <c:v>Өзін- өзі тану</c:v>
                </c:pt>
              </c:strCache>
            </c:strRef>
          </c:tx>
          <c:dLbls>
            <c:showVal val="1"/>
          </c:dLbls>
          <c:cat>
            <c:strRef>
              <c:f>Лист2!$C$6:$C$8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Лист2!$G$6:$G$8</c:f>
              <c:numCache>
                <c:formatCode>General</c:formatCode>
                <c:ptCount val="3"/>
                <c:pt idx="1">
                  <c:v>8</c:v>
                </c:pt>
                <c:pt idx="2">
                  <c:v>2</c:v>
                </c:pt>
              </c:numCache>
            </c:numRef>
          </c:val>
        </c:ser>
        <c:ser>
          <c:idx val="4"/>
          <c:order val="4"/>
          <c:tx>
            <c:strRef>
              <c:f>Лист2!$H$5</c:f>
              <c:strCache>
                <c:ptCount val="1"/>
                <c:pt idx="0">
                  <c:v>Онлаин режиміндегі сабақтар</c:v>
                </c:pt>
              </c:strCache>
            </c:strRef>
          </c:tx>
          <c:dLbls>
            <c:showVal val="1"/>
          </c:dLbls>
          <c:cat>
            <c:strRef>
              <c:f>Лист2!$C$6:$C$8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Лист2!$H$6:$H$8</c:f>
              <c:numCache>
                <c:formatCode>General</c:formatCode>
                <c:ptCount val="3"/>
                <c:pt idx="1">
                  <c:v>1</c:v>
                </c:pt>
              </c:numCache>
            </c:numRef>
          </c:val>
        </c:ser>
        <c:ser>
          <c:idx val="5"/>
          <c:order val="5"/>
          <c:tx>
            <c:strRef>
              <c:f>Лист2!$I$5</c:f>
              <c:strCache>
                <c:ptCount val="1"/>
              </c:strCache>
            </c:strRef>
          </c:tx>
          <c:cat>
            <c:strRef>
              <c:f>Лист2!$C$6:$C$8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Лист2!$I$6:$I$8</c:f>
              <c:numCache>
                <c:formatCode>General</c:formatCode>
                <c:ptCount val="3"/>
              </c:numCache>
            </c:numRef>
          </c:val>
        </c:ser>
        <c:ser>
          <c:idx val="6"/>
          <c:order val="6"/>
          <c:tx>
            <c:strRef>
              <c:f>Лист2!$J$5</c:f>
              <c:strCache>
                <c:ptCount val="1"/>
              </c:strCache>
            </c:strRef>
          </c:tx>
          <c:cat>
            <c:strRef>
              <c:f>Лист2!$C$6:$C$8</c:f>
              <c:strCache>
                <c:ptCount val="3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</c:strCache>
            </c:strRef>
          </c:cat>
          <c:val>
            <c:numRef>
              <c:f>Лист2!$J$6:$J$8</c:f>
              <c:numCache>
                <c:formatCode>General</c:formatCode>
                <c:ptCount val="3"/>
              </c:numCache>
            </c:numRef>
          </c:val>
        </c:ser>
        <c:axId val="52877568"/>
        <c:axId val="52883456"/>
      </c:barChart>
      <c:catAx>
        <c:axId val="52877568"/>
        <c:scaling>
          <c:orientation val="minMax"/>
        </c:scaling>
        <c:axPos val="b"/>
        <c:tickLblPos val="nextTo"/>
        <c:crossAx val="52883456"/>
        <c:crosses val="autoZero"/>
        <c:auto val="1"/>
        <c:lblAlgn val="ctr"/>
        <c:lblOffset val="100"/>
      </c:catAx>
      <c:valAx>
        <c:axId val="52883456"/>
        <c:scaling>
          <c:orientation val="minMax"/>
        </c:scaling>
        <c:axPos val="l"/>
        <c:majorGridlines/>
        <c:numFmt formatCode="General" sourceLinked="1"/>
        <c:tickLblPos val="nextTo"/>
        <c:crossAx val="52877568"/>
        <c:crosses val="autoZero"/>
        <c:crossBetween val="between"/>
      </c:valAx>
    </c:plotArea>
    <c:legend>
      <c:legendPos val="r"/>
      <c:legendEntry>
        <c:idx val="5"/>
        <c:delete val="1"/>
      </c:legendEntry>
      <c:legendEntry>
        <c:idx val="6"/>
        <c:delete val="1"/>
      </c:legendEntry>
      <c:layout/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72B0D-6306-4A82-B926-A016A4552EFC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D3848-A534-445E-9EC2-813466D63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71600" y="2564904"/>
          <a:ext cx="6621387" cy="2664295"/>
        </p:xfrm>
        <a:graphic>
          <a:graphicData uri="http://schemas.openxmlformats.org/drawingml/2006/table">
            <a:tbl>
              <a:tblPr/>
              <a:tblGrid>
                <a:gridCol w="924686"/>
                <a:gridCol w="926850"/>
                <a:gridCol w="950652"/>
                <a:gridCol w="892228"/>
                <a:gridCol w="847509"/>
                <a:gridCol w="1057402"/>
                <a:gridCol w="1022060"/>
              </a:tblGrid>
              <a:tr h="1065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уақыты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санатсыз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Екінші санатты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Бірінші санатты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Жоғары санатты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Арнаулы орта білім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Жоғары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білімді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2008-2009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2009-2010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2010-2011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043608" y="168169"/>
            <a:ext cx="7113173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Бастауыш сынып бірлестік мұғалімдерінің кәсіби қызметінің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мониториндік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картасы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1988840"/>
            <a:ext cx="5831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Б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астауыш сынып мұғалімдерінің кәсіби сапалығы: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600" y="1412776"/>
          <a:ext cx="7272807" cy="3960440"/>
        </p:xfrm>
        <a:graphic>
          <a:graphicData uri="http://schemas.openxmlformats.org/drawingml/2006/table">
            <a:tbl>
              <a:tblPr/>
              <a:tblGrid>
                <a:gridCol w="1168844"/>
                <a:gridCol w="2215532"/>
                <a:gridCol w="1800199"/>
                <a:gridCol w="2088232"/>
              </a:tblGrid>
              <a:tr h="9317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Times New Roman"/>
                        </a:rPr>
                        <a:t> жылы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Times New Roman"/>
                        </a:rPr>
                        <a:t>Мұғалімнің аты-жөні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Times New Roman"/>
                        </a:rPr>
                        <a:t>Деңгейі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Times New Roman"/>
                        </a:rPr>
                        <a:t>Марапаттауы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Times New Roman"/>
                        </a:rPr>
                        <a:t>2008-2009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</a:rPr>
                        <a:t>Аяпбергенова К.О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Times New Roman"/>
                        </a:rPr>
                        <a:t>облыстық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Times New Roman"/>
                        </a:rPr>
                        <a:t> Грамота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Times New Roman"/>
                        </a:rPr>
                        <a:t>2009-2010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</a:rPr>
                        <a:t>Аяпбергенова К.О.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</a:rPr>
                        <a:t>Қала әкімі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/>
                          <a:ea typeface="Times New Roman"/>
                        </a:rPr>
                        <a:t> Грамота</a:t>
                      </a: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2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Times New Roman"/>
                        </a:rPr>
                        <a:t>2010-2011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Акишева Ш.Б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Мауленова Г.С.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Аяпбергенова К.О.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ОБЖИ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ҚББ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Облыс әкімі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/>
                          <a:ea typeface="Times New Roman"/>
                        </a:rPr>
                        <a:t> Грамота</a:t>
                      </a: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/>
                          <a:ea typeface="Times New Roman"/>
                        </a:rPr>
                        <a:t> Грамота</a:t>
                      </a: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/>
                          <a:ea typeface="Times New Roman"/>
                        </a:rPr>
                        <a:t> Грамота</a:t>
                      </a: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23528" y="54868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7. Бастауыш сынып мұғалімдерінің жетістіктері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5" y="908720"/>
          <a:ext cx="7920880" cy="1882565"/>
        </p:xfrm>
        <a:graphic>
          <a:graphicData uri="http://schemas.openxmlformats.org/drawingml/2006/table">
            <a:tbl>
              <a:tblPr/>
              <a:tblGrid>
                <a:gridCol w="600929"/>
                <a:gridCol w="3300088"/>
                <a:gridCol w="1409421"/>
                <a:gridCol w="1305640"/>
                <a:gridCol w="1304802"/>
              </a:tblGrid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</a:rPr>
                        <a:t>Қолданылытын әдістер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</a:rPr>
                        <a:t>2008-2009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</a:rPr>
                        <a:t>2009-2010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2010-2011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latin typeface="Times New Roman"/>
                          <a:ea typeface="Times New Roman"/>
                        </a:rPr>
                        <a:t>Жобалап оқыту технологиясы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latin typeface="Times New Roman"/>
                          <a:ea typeface="Times New Roman"/>
                        </a:rPr>
                        <a:t>Ойын арқылы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latin typeface="Times New Roman"/>
                          <a:ea typeface="Times New Roman"/>
                        </a:rPr>
                        <a:t>Ақпараттық технология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latin typeface="Times New Roman"/>
                          <a:ea typeface="Times New Roman"/>
                        </a:rPr>
                        <a:t>Сын тұрғысынан ойлау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latin typeface="Times New Roman"/>
                          <a:ea typeface="Times New Roman"/>
                        </a:rPr>
                        <a:t>Деңгейлеп саралап оқыту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95536" y="3326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8.Бастауыш сынып мұғалімдерінің педагогикалық әдістерді игеруі туралы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3861048"/>
          <a:ext cx="7848872" cy="2285850"/>
        </p:xfrm>
        <a:graphic>
          <a:graphicData uri="http://schemas.openxmlformats.org/drawingml/2006/table">
            <a:tbl>
              <a:tblPr/>
              <a:tblGrid>
                <a:gridCol w="1121853"/>
                <a:gridCol w="4110182"/>
                <a:gridCol w="2616837"/>
              </a:tblGrid>
              <a:tr h="672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</a:rPr>
                        <a:t>Уақыты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</a:rPr>
                        <a:t> Эксперимент тақырыбы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</a:rPr>
                        <a:t>Эксперимент жүргізген мұғалімдер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</a:rPr>
                        <a:t>2008-2009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</a:rPr>
                        <a:t>Өзін-өзі тану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Times New Roman"/>
                        </a:rPr>
                        <a:t>Ердавлетова А.М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Times New Roman"/>
                        </a:rPr>
                        <a:t>Акишева Ш.Б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2009-2010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</a:rPr>
                        <a:t>Өзін-өзі тану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</a:rPr>
                        <a:t>Акишева Ш.Б.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2010-2011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23528" y="321297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9. Бастауыш сынып мұғалімдерінің эксперименттік қызметке қатысуы туралы: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2D05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1340768"/>
          <a:ext cx="7488833" cy="3791367"/>
        </p:xfrm>
        <a:graphic>
          <a:graphicData uri="http://schemas.openxmlformats.org/drawingml/2006/table">
            <a:tbl>
              <a:tblPr/>
              <a:tblGrid>
                <a:gridCol w="854621"/>
                <a:gridCol w="1214985"/>
                <a:gridCol w="1547804"/>
                <a:gridCol w="1372595"/>
                <a:gridCol w="872218"/>
                <a:gridCol w="1626610"/>
              </a:tblGrid>
              <a:tr h="734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жылы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</a:rPr>
                        <a:t>деңгейі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</a:rPr>
                        <a:t>Тақырыбы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</a:rPr>
                        <a:t>Қатысушы оқушы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</a:rPr>
                        <a:t>нәтиже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</a:rPr>
                        <a:t>Жетекшісі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</a:rPr>
                        <a:t>2008-2009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Халықарал.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1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Қалалық пән</a:t>
                      </a:r>
                      <a:r>
                        <a:rPr lang="kk-KZ" sz="1400" baseline="0" dirty="0" smtClean="0">
                          <a:latin typeface="Times New Roman"/>
                          <a:ea typeface="Times New Roman"/>
                        </a:rPr>
                        <a:t> олимпиадасы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«Русский </a:t>
                      </a: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медвежонок</a:t>
                      </a: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»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Times New Roman"/>
                          <a:ea typeface="Times New Roman"/>
                        </a:rPr>
                        <a:t>дүниетану</a:t>
                      </a:r>
                      <a:endParaRPr lang="kk-KZ" sz="1400" dirty="0" smtClean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Жортымбаев Э.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Агбаева  Т.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Аскарова Ж.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2 орын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орын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1 орын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Утепова Г.Г.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1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Аяпбергенова К.О.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</a:rPr>
                        <a:t>2009-2010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Times New Roman"/>
                          <a:ea typeface="Times New Roman"/>
                        </a:rPr>
                        <a:t>Қалалық</a:t>
                      </a:r>
                      <a:r>
                        <a:rPr lang="kk-KZ" sz="1200" baseline="0" dirty="0" smtClean="0">
                          <a:latin typeface="Times New Roman"/>
                          <a:ea typeface="Times New Roman"/>
                        </a:rPr>
                        <a:t> интеллектуал. сайыс</a:t>
                      </a:r>
                      <a:endParaRPr lang="ru-RU" sz="11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“Бәрін білгім келеді”</a:t>
                      </a: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Хамитова</a:t>
                      </a:r>
                      <a:r>
                        <a:rPr lang="kk-KZ" sz="1400" baseline="0" dirty="0" smtClean="0">
                          <a:latin typeface="Times New Roman"/>
                          <a:ea typeface="Times New Roman"/>
                        </a:rPr>
                        <a:t> Н.</a:t>
                      </a:r>
                      <a:endParaRPr lang="kk-KZ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3 орын</a:t>
                      </a: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Досмухамедова А.А.</a:t>
                      </a: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8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</a:rPr>
                        <a:t>2010-2011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қалалық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олимпиада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қалалық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ОҒЖ  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Қазақ  тілі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14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1400" dirty="0" smtClean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Танкин Н.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Аманжол 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Абуов </a:t>
                      </a: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.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1400" dirty="0" smtClean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орын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орын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3 </a:t>
                      </a: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орын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1400" dirty="0" smtClean="0">
                        <a:latin typeface="Times New Roman"/>
                        <a:ea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Қайырбекова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Ұ.Қ.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Досмухамедова А.А</a:t>
                      </a:r>
                      <a:r>
                        <a:rPr lang="kk-KZ" sz="1400" dirty="0" smtClean="0">
                          <a:latin typeface="Times New Roman"/>
                          <a:ea typeface="Times New Roman"/>
                        </a:rPr>
                        <a:t>.  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67544" y="383759"/>
            <a:ext cx="786035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9. Бастауыш сынып мұғалімдерінің дарынды оқушылармен  жұмысының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(қалалық, облыстық, республикалық, халықаралық) жетістіктері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403648" y="1340768"/>
          <a:ext cx="676875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51169" y="404664"/>
            <a:ext cx="830419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Мұғалімдердің аттестаттаудан</a:t>
            </a:r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өтуі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</a:rPr>
              <a:t>Білім сапасының мониторингі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9308" y="476672"/>
            <a:ext cx="82031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400" b="1" dirty="0" smtClean="0">
                <a:solidFill>
                  <a:srgbClr val="FF0000"/>
                </a:solidFill>
              </a:rPr>
              <a:t>Біліктіліктерін арттыру курстары</a:t>
            </a:r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11560" y="1340768"/>
          <a:ext cx="820891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55576" y="1229487"/>
          <a:ext cx="7632848" cy="5369290"/>
        </p:xfrm>
        <a:graphic>
          <a:graphicData uri="http://schemas.openxmlformats.org/drawingml/2006/table">
            <a:tbl>
              <a:tblPr/>
              <a:tblGrid>
                <a:gridCol w="1011516"/>
                <a:gridCol w="2791400"/>
                <a:gridCol w="1689302"/>
                <a:gridCol w="2140630"/>
              </a:tblGrid>
              <a:tr h="441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latin typeface="Times New Roman"/>
                          <a:ea typeface="Times New Roman"/>
                        </a:rPr>
                        <a:t>уақыты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</a:rPr>
                        <a:t>Курс тақырыбы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</a:rPr>
                        <a:t>  Өту алаңы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</a:rPr>
                        <a:t>Білімін көтерген мұғалім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3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</a:rPr>
                        <a:t>2008-2009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i="1" dirty="0" smtClean="0">
                          <a:latin typeface="Times New Roman"/>
                          <a:ea typeface="Times New Roman"/>
                        </a:rPr>
                        <a:t>“12 жылдық мектепке көшу қарсаңында бастауыш сынып мұғалімдерінің инновациялық қызметі”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i="1" dirty="0" smtClean="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kk-KZ" sz="1100" i="1" dirty="0">
                          <a:latin typeface="Times New Roman"/>
                          <a:ea typeface="Times New Roman"/>
                        </a:rPr>
                        <a:t>Компьютерлік сауаттылықтың толық оқу курсы»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i="1" dirty="0">
                          <a:latin typeface="Times New Roman"/>
                          <a:ea typeface="Times New Roman"/>
                        </a:rPr>
                        <a:t>«Оқытудың тұлғалық-бағытталған үлгісі қисынында мұғалімдердің кәсіптік өсуінің мәселесі»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</a:rPr>
                        <a:t>ОБЖИ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</a:rPr>
                        <a:t>ОБЖИ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latin typeface="Times New Roman"/>
                          <a:ea typeface="Times New Roman"/>
                        </a:rPr>
                        <a:t>Аяпбергенова К.О.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3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3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3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latin typeface="Times New Roman"/>
                          <a:ea typeface="Times New Roman"/>
                        </a:rPr>
                        <a:t>Мауленова </a:t>
                      </a:r>
                      <a:r>
                        <a:rPr lang="kk-KZ" sz="1300" dirty="0">
                          <a:latin typeface="Times New Roman"/>
                          <a:ea typeface="Times New Roman"/>
                        </a:rPr>
                        <a:t>Г.С.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2009-2010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</a:rPr>
                        <a:t>ҚР Білім ж/е Ғылым Министірлігі сұранысы бойынша  </a:t>
                      </a:r>
                      <a:r>
                        <a:rPr lang="kk-KZ" sz="1100" i="1" dirty="0">
                          <a:latin typeface="Times New Roman"/>
                          <a:ea typeface="Times New Roman"/>
                        </a:rPr>
                        <a:t>«Қашықтықтан оқыту технологиясы</a:t>
                      </a:r>
                      <a:r>
                        <a:rPr lang="kk-KZ" sz="1100" i="1" dirty="0" smtClean="0">
                          <a:latin typeface="Times New Roman"/>
                          <a:ea typeface="Times New Roman"/>
                        </a:rPr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i="1" dirty="0" smtClean="0">
                          <a:latin typeface="Times New Roman"/>
                          <a:ea typeface="Times New Roman"/>
                        </a:rPr>
                        <a:t>“12 жылдық мектептің 1 сыныбында оқыту-тәрбие үрдісін ұйымдастыру ерекшеліктері”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</a:rPr>
                        <a:t>Онлайн режимі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latin typeface="Times New Roman"/>
                          <a:ea typeface="Times New Roman"/>
                        </a:rPr>
                        <a:t>Мауленова Г.С.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latin typeface="Times New Roman"/>
                          <a:ea typeface="Times New Roman"/>
                        </a:rPr>
                        <a:t>Аяпбергенова </a:t>
                      </a:r>
                      <a:r>
                        <a:rPr lang="kk-KZ" sz="1300" dirty="0">
                          <a:latin typeface="Times New Roman"/>
                          <a:ea typeface="Times New Roman"/>
                        </a:rPr>
                        <a:t>К.О</a:t>
                      </a:r>
                      <a:r>
                        <a:rPr lang="kk-KZ" sz="1300" dirty="0" smtClean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3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latin typeface="Times New Roman"/>
                          <a:ea typeface="Times New Roman"/>
                        </a:rPr>
                        <a:t>Досмухамедова А.А.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2010-2011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i="1" dirty="0" smtClean="0">
                          <a:latin typeface="Times New Roman"/>
                          <a:ea typeface="Times New Roman"/>
                        </a:rPr>
                        <a:t>“Жаңа инновациялық технологияларын енгізу арқылы жеке тұлғаның құзыреттілігін қалыптастыру”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i="1" dirty="0" smtClean="0">
                          <a:latin typeface="Times New Roman"/>
                          <a:ea typeface="Times New Roman"/>
                        </a:rPr>
                        <a:t>“Өзін-өзі тану ” пәнін оқытудың ғылыми-әдістемелік</a:t>
                      </a:r>
                      <a:r>
                        <a:rPr lang="kk-KZ" sz="1200" i="1" baseline="0" dirty="0" smtClean="0">
                          <a:latin typeface="Times New Roman"/>
                          <a:ea typeface="Times New Roman"/>
                        </a:rPr>
                        <a:t> және практикалық негіздері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i="1" baseline="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i="1" dirty="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latin typeface="Times New Roman"/>
                          <a:ea typeface="Times New Roman"/>
                        </a:rPr>
                        <a:t>ОБЖИ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latin typeface="Times New Roman"/>
                          <a:ea typeface="Times New Roman"/>
                        </a:rPr>
                        <a:t>Кубенова Г.Ж.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3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3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latin typeface="Times New Roman"/>
                          <a:ea typeface="Times New Roman"/>
                        </a:rPr>
                        <a:t>Аяпбергенова </a:t>
                      </a:r>
                      <a:r>
                        <a:rPr lang="kk-KZ" sz="1300" dirty="0">
                          <a:latin typeface="Times New Roman"/>
                          <a:ea typeface="Times New Roman"/>
                        </a:rPr>
                        <a:t>К.О. Мауленова Г.С.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latin typeface="Times New Roman"/>
                          <a:ea typeface="Times New Roman"/>
                        </a:rPr>
                        <a:t>Досмухамедова А.А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latin typeface="Times New Roman"/>
                          <a:ea typeface="Times New Roman"/>
                        </a:rPr>
                        <a:t>Кауканова Ж.Х.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latin typeface="Times New Roman"/>
                          <a:ea typeface="Times New Roman"/>
                        </a:rPr>
                        <a:t>Кубенова Г.Ж.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latin typeface="Times New Roman"/>
                          <a:ea typeface="Times New Roman"/>
                        </a:rPr>
                        <a:t>Кайырбекова Ұ.Қ.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latin typeface="Times New Roman"/>
                          <a:ea typeface="Times New Roman"/>
                        </a:rPr>
                        <a:t>Онайбаева Б.Б.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1638" marR="616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043608" y="188640"/>
            <a:ext cx="563327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Бастауыш сынып мұғалімдерінің кәсіби білімдерін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көтеру курстардан өтуі туралы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220724"/>
          <a:ext cx="7776863" cy="5016587"/>
        </p:xfrm>
        <a:graphic>
          <a:graphicData uri="http://schemas.openxmlformats.org/drawingml/2006/table">
            <a:tbl>
              <a:tblPr/>
              <a:tblGrid>
                <a:gridCol w="1943606"/>
                <a:gridCol w="1944419"/>
                <a:gridCol w="1944419"/>
                <a:gridCol w="1944419"/>
              </a:tblGrid>
              <a:tr h="150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>
                          <a:latin typeface="Times New Roman"/>
                          <a:ea typeface="Calibri"/>
                          <a:cs typeface="Times New Roman"/>
                        </a:rPr>
                        <a:t>Өсу критерийлері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2008-2009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2009-2010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2010-2011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Жұмыс өтілі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kk-KZ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kk-KZ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kk-KZ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Білім жетілдіру курстарынан өтуі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Аттестаттау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b="1" dirty="0">
                          <a:latin typeface="Times New Roman"/>
                          <a:ea typeface="Calibri"/>
                          <a:cs typeface="Times New Roman"/>
                        </a:rPr>
                        <a:t>Білім мазмұнын жаңарту бойынша жұмыстар</a:t>
                      </a:r>
                      <a:endParaRPr lang="ru-RU" sz="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Бағдарлама жасау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ОӘК, оқулықтарды жасау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Оқу қызметі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Оқыту деңгейі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Олимпиада нәтижелері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Мектепішілік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Қалалық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Облыстық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b="1" dirty="0">
                          <a:latin typeface="Times New Roman"/>
                          <a:ea typeface="Calibri"/>
                          <a:cs typeface="Times New Roman"/>
                        </a:rPr>
                        <a:t>Ғылыми- әдістемелік қызметі</a:t>
                      </a:r>
                      <a:endParaRPr lang="ru-RU" sz="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Өз білімін жетілдіру тқырыбы (жүзеге асыру)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Семинарларға, сайыстарға қатысу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>
                          <a:latin typeface="Times New Roman"/>
                          <a:ea typeface="Calibri"/>
                          <a:cs typeface="Times New Roman"/>
                        </a:rPr>
                        <a:t>Оқушылардың ғылыми- зерттеу қызметін ұйымдастыру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b="1" dirty="0">
                          <a:latin typeface="Times New Roman"/>
                          <a:ea typeface="Calibri"/>
                          <a:cs typeface="Times New Roman"/>
                        </a:rPr>
                        <a:t>Озат тәжірибе тарату</a:t>
                      </a:r>
                      <a:endParaRPr lang="ru-RU" sz="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>
                          <a:latin typeface="Times New Roman"/>
                          <a:ea typeface="Calibri"/>
                          <a:cs typeface="Times New Roman"/>
                        </a:rPr>
                        <a:t>Ашық сабақтар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Әдістемелік басылымдарда шығу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700">
                          <a:latin typeface="Times New Roman"/>
                          <a:ea typeface="Calibri"/>
                          <a:cs typeface="Times New Roman"/>
                        </a:rPr>
                        <a:t>Педоқуларға қатысу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7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3067"/>
            <a:ext cx="5985036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</a:t>
            </a:r>
            <a:r>
              <a:rPr kumimoji="0" lang="kk-K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Мұғалімнің кәсіби өсу картасы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Мұғалімнің аты- жөні-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Мауленова</a:t>
            </a:r>
            <a:r>
              <a:rPr kumimoji="0" lang="kk-KZ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Г.С.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Туған жылы- </a:t>
            </a:r>
            <a:r>
              <a:rPr lang="ru-RU" sz="1100" dirty="0" smtClean="0"/>
              <a:t>29.05.1969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Білімі (толық)- </a:t>
            </a:r>
            <a:r>
              <a:rPr lang="ru-RU" sz="1100" dirty="0" err="1" smtClean="0"/>
              <a:t>жоғары, Қостанай мемлекеттік</a:t>
            </a:r>
            <a:r>
              <a:rPr lang="ru-RU" sz="1100" dirty="0" smtClean="0"/>
              <a:t>  пединституты, 2005, </a:t>
            </a:r>
            <a:r>
              <a:rPr lang="ru-RU" sz="1100" dirty="0" err="1" smtClean="0"/>
              <a:t>бастауыш</a:t>
            </a:r>
            <a:r>
              <a:rPr lang="ru-RU" sz="1100" dirty="0" smtClean="0"/>
              <a:t> </a:t>
            </a:r>
            <a:r>
              <a:rPr lang="ru-RU" sz="1100" dirty="0" err="1" smtClean="0"/>
              <a:t>сынып</a:t>
            </a:r>
            <a:r>
              <a:rPr lang="ru-RU" sz="1100" dirty="0" smtClean="0"/>
              <a:t> </a:t>
            </a:r>
            <a:r>
              <a:rPr lang="ru-RU" sz="1100" dirty="0" err="1" smtClean="0"/>
              <a:t>мұғалімі</a:t>
            </a:r>
            <a:r>
              <a:rPr lang="ru-RU" sz="1100" dirty="0" smtClean="0"/>
              <a:t>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Пәні- бастауыш сынып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27584" y="1052736"/>
          <a:ext cx="7056784" cy="1226820"/>
        </p:xfrm>
        <a:graphic>
          <a:graphicData uri="http://schemas.openxmlformats.org/drawingml/2006/table">
            <a:tbl>
              <a:tblPr/>
              <a:tblGrid>
                <a:gridCol w="938594"/>
                <a:gridCol w="1995896"/>
                <a:gridCol w="1161999"/>
                <a:gridCol w="1504110"/>
                <a:gridCol w="145618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уақыты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Байқаудың тақырыбы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Өту алаңы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қатысушы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нәтижесі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2008-2009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2009-2010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2010-2011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«Педагогикалық инновация»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қалалық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Мауленова Г.С.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номинация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67544" y="116632"/>
            <a:ext cx="657705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Бастауыш сынып мұғалімдерінің қалалық,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облыстық және республикалық  байқауларға қатысуы туралы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3356991"/>
          <a:ext cx="7416824" cy="3029705"/>
        </p:xfrm>
        <a:graphic>
          <a:graphicData uri="http://schemas.openxmlformats.org/drawingml/2006/table">
            <a:tbl>
              <a:tblPr/>
              <a:tblGrid>
                <a:gridCol w="743154"/>
                <a:gridCol w="1867573"/>
                <a:gridCol w="1529706"/>
                <a:gridCol w="1622697"/>
                <a:gridCol w="1653694"/>
              </a:tblGrid>
              <a:tr h="605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уақыты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тақырыбы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Өткізілген алаңы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</a:rPr>
                        <a:t>Қатысушы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 Өту деңгейі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2008-2009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«Математикалық кестелер»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қалалық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Аяпбергенова К.О.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2009-2010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«Шаттық шеңбері»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республика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Акишова Ш.Б.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лицензиялануы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2010-2011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«Ауызша есептер жинағы»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«Жұмыс дәптері»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«Сергіту сәттері»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Қалалық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Қалалық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қалалық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Мауленова Г.С.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Досмухамедова А.А.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</a:rPr>
                        <a:t>Акишова Ш.Б.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</a:rPr>
                        <a:t>«Ізденімпаз мұғалім» номинациясы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95536" y="2636912"/>
            <a:ext cx="8576259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4. 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Бастауыш сынып мұғалімдерінің қалалық, облыстық, республикалық деңгейде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өзінің авторлық бағдарламасын шығару туралы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980729"/>
          <a:ext cx="8280920" cy="5454887"/>
        </p:xfrm>
        <a:graphic>
          <a:graphicData uri="http://schemas.openxmlformats.org/drawingml/2006/table">
            <a:tbl>
              <a:tblPr/>
              <a:tblGrid>
                <a:gridCol w="826546"/>
                <a:gridCol w="2053922"/>
                <a:gridCol w="3280440"/>
                <a:gridCol w="2120012"/>
              </a:tblGrid>
              <a:tr h="288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Уақыты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Шығу деңгейі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Тақырыбы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Авторы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8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2008-2009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 «Дауыс және көрініс»жур-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  налы №3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«Дауыс және көрініс»жур-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  налы №</a:t>
                      </a: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“Лисаковская новь”  газеті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«Сын тұрғы-сынан ойлау  арқылы  азататтық тәрбиені жетілдіру» 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«Азаматтық тәрбиенің ата тілі сабағында алатын рөлі</a:t>
                      </a: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“Бәрі де Отан туоалы”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Мауленова Г.С</a:t>
                      </a: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Мауленова Г.С</a:t>
                      </a: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Аяпбергенова</a:t>
                      </a:r>
                      <a:r>
                        <a:rPr lang="kk-KZ" sz="1200" b="1" baseline="0" dirty="0" smtClean="0">
                          <a:latin typeface="Times New Roman"/>
                          <a:ea typeface="Times New Roman"/>
                        </a:rPr>
                        <a:t> К.О.</a:t>
                      </a: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5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2009-2010</a:t>
                      </a:r>
                      <a:endParaRPr lang="ru-RU" sz="1200" b="1"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“Зеленое яблоко” газеті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“Бастауыш сыныпта оқыту” журналы №6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“Жас ақындар”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“Құстар біздің  досымыз”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“Ондықтан аттап жазбаша қосу және азайту”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Аяпбергенова К.О.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Мауленова Г.С.</a:t>
                      </a:r>
                      <a:endParaRPr lang="kk-KZ" sz="1200" b="1" dirty="0"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2010-2011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Batang"/>
                        </a:rPr>
                        <a:t>«Бастауыш сыныпта пәндер </a:t>
                      </a:r>
                      <a:r>
                        <a:rPr lang="kk-KZ" sz="1200" b="1" dirty="0" smtClean="0">
                          <a:latin typeface="Times New Roman"/>
                          <a:ea typeface="Batang"/>
                        </a:rPr>
                        <a:t>бойынша </a:t>
                      </a:r>
                      <a:r>
                        <a:rPr lang="kk-KZ" sz="1200" b="1" dirty="0">
                          <a:latin typeface="Times New Roman"/>
                          <a:ea typeface="Batang"/>
                        </a:rPr>
                        <a:t>оқыту» журналы №</a:t>
                      </a:r>
                      <a:r>
                        <a:rPr lang="kk-KZ" sz="1200" b="1" dirty="0" smtClean="0">
                          <a:latin typeface="Times New Roman"/>
                          <a:ea typeface="Batang"/>
                        </a:rPr>
                        <a:t>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Batang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“Бастауыш</a:t>
                      </a:r>
                      <a:r>
                        <a:rPr lang="kk-KZ" sz="1200" b="1" baseline="0" dirty="0" smtClean="0">
                          <a:latin typeface="Times New Roman"/>
                          <a:ea typeface="Times New Roman"/>
                        </a:rPr>
                        <a:t>  сыныпта оқыту”ж урналы №3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baseline="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baseline="0" dirty="0" smtClean="0">
                          <a:latin typeface="Times New Roman"/>
                          <a:ea typeface="Times New Roman"/>
                        </a:rPr>
                        <a:t>“Бастауыш мектеп” журналы№ 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baseline="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baseline="0" dirty="0" smtClean="0">
                          <a:latin typeface="Times New Roman"/>
                          <a:ea typeface="Times New Roman"/>
                        </a:rPr>
                        <a:t>“Лисаковская новь”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Batang"/>
                        </a:rPr>
                        <a:t>«Құстардың қысқы табиғатқа бейімделуі» ашық сабақ </a:t>
                      </a:r>
                      <a:r>
                        <a:rPr lang="kk-KZ" sz="1200" b="1" dirty="0" smtClean="0">
                          <a:latin typeface="Times New Roman"/>
                          <a:ea typeface="Batang"/>
                        </a:rPr>
                        <a:t>үлгісі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“Суды қорғау” ашық сабақ үлгісі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“Оқушылардың шығармашылық қабілеттерін дамыту” баяндама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“Тәуелсіздікті  жырлаймыз ”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Досмухамедова </a:t>
                      </a:r>
                      <a:r>
                        <a:rPr lang="kk-KZ" sz="1200" b="1" dirty="0">
                          <a:latin typeface="Times New Roman"/>
                          <a:ea typeface="Times New Roman"/>
                        </a:rPr>
                        <a:t>А.А</a:t>
                      </a: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Кубенова Г.Ж.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</a:rPr>
                        <a:t>Кубенова</a:t>
                      </a:r>
                      <a:r>
                        <a:rPr lang="kk-KZ" sz="1200" b="1" baseline="0" dirty="0" smtClean="0">
                          <a:latin typeface="Times New Roman"/>
                          <a:ea typeface="Times New Roman"/>
                        </a:rPr>
                        <a:t> Г.Ж.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baseline="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baseline="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baseline="0" dirty="0" smtClean="0">
                          <a:latin typeface="Times New Roman"/>
                          <a:ea typeface="Times New Roman"/>
                        </a:rPr>
                        <a:t>Аяпбергенова К.О.</a:t>
                      </a:r>
                    </a:p>
                  </a:txBody>
                  <a:tcPr marL="49719" marR="49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11560" y="311750"/>
            <a:ext cx="763284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5. 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Бастауыш сынып мұғалімдерінің қалалық, облыстық, республикалық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деңгейде баспа беттеріне шығуы туралы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1115568"/>
          <a:ext cx="8208912" cy="4773653"/>
        </p:xfrm>
        <a:graphic>
          <a:graphicData uri="http://schemas.openxmlformats.org/drawingml/2006/table">
            <a:tbl>
              <a:tblPr/>
              <a:tblGrid>
                <a:gridCol w="1049086"/>
                <a:gridCol w="2299823"/>
                <a:gridCol w="2809475"/>
                <a:gridCol w="2050528"/>
              </a:tblGrid>
              <a:tr h="245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Times New Roman"/>
                        </a:rPr>
                        <a:t>уақыты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Times New Roman"/>
                        </a:rPr>
                        <a:t>Жұмыс түрлері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Times New Roman"/>
                        </a:rPr>
                        <a:t>Мақсаты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Times New Roman"/>
                        </a:rPr>
                        <a:t>Жауапты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2011-2012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 Тәлімгер тағайындау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Іс-қағаздарымен ж/е құжаттармен  жұмыс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Тәжірибелі ұстаздар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сабағына кіру 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Жас мамандар білімін  көтеру мақсатында сауалнама толтыру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Жас мамандардың ашық сабақтары «Жас маман шығармашылығы»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Семинар «Оқуға үйренеміз»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Жас маманды жан-жақты мектеп талаптарымен таныстырып ж/е оқыту үрдістеріне баулуға  тікелей көмек беру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Мектеп құжаттарын дұрыс толтыру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Кәсіби шеберлікті қалыптастыру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Жас мамандарды қинап жүрген жағдайларды анықтау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Әдістемелік көмек көрсету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Ізденіс деңгейлерін, педагогикалық этикаларын, шығармашылықтарын ортаға салу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Әдіскер, 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ӘБ жетекшісі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Тәлімгерлер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Жас мамандар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Жантанушы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Әдіскер, 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ӘБ жетекшісі, тәлімгерлер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Әдіскер, тәлімгерлер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</a:rPr>
                        <a:t>жас мамандар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9552" y="47667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6. </a:t>
            </a:r>
            <a:r>
              <a:rPr kumimoji="0" lang="kk-K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Жас мамандармен жұмыс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912</Words>
  <Application>Microsoft Office PowerPoint</Application>
  <PresentationFormat>Экран (4:3)</PresentationFormat>
  <Paragraphs>352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Білім сапасының мониторингі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ГУ СШ № 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Сандеш</dc:creator>
  <cp:lastModifiedBy>Учитель</cp:lastModifiedBy>
  <cp:revision>12</cp:revision>
  <dcterms:created xsi:type="dcterms:W3CDTF">2011-10-08T02:57:57Z</dcterms:created>
  <dcterms:modified xsi:type="dcterms:W3CDTF">2011-10-10T14:40:05Z</dcterms:modified>
</cp:coreProperties>
</file>